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5"/>
  </p:notesMasterIdLst>
  <p:handoutMasterIdLst>
    <p:handoutMasterId r:id="rId26"/>
  </p:handoutMasterIdLst>
  <p:sldIdLst>
    <p:sldId id="324" r:id="rId4"/>
    <p:sldId id="323" r:id="rId5"/>
    <p:sldId id="318" r:id="rId6"/>
    <p:sldId id="289" r:id="rId7"/>
    <p:sldId id="291" r:id="rId8"/>
    <p:sldId id="292" r:id="rId9"/>
    <p:sldId id="294" r:id="rId10"/>
    <p:sldId id="296" r:id="rId11"/>
    <p:sldId id="297" r:id="rId12"/>
    <p:sldId id="299" r:id="rId13"/>
    <p:sldId id="300" r:id="rId14"/>
    <p:sldId id="303" r:id="rId15"/>
    <p:sldId id="316" r:id="rId16"/>
    <p:sldId id="326" r:id="rId17"/>
    <p:sldId id="315" r:id="rId18"/>
    <p:sldId id="314" r:id="rId19"/>
    <p:sldId id="320" r:id="rId20"/>
    <p:sldId id="321" r:id="rId21"/>
    <p:sldId id="322" r:id="rId22"/>
    <p:sldId id="317" r:id="rId23"/>
    <p:sldId id="325" r:id="rId24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t Arendt" initials="K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673"/>
    <a:srgbClr val="EFF5FB"/>
    <a:srgbClr val="82C341"/>
    <a:srgbClr val="CA2027"/>
    <a:srgbClr val="FF6600"/>
    <a:srgbClr val="F38415"/>
    <a:srgbClr val="E4EE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494CA-8BAB-4DE5-A057-7DA59A583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55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>
                <a:latin typeface="Calibri" pitchFamily="-84" charset="0"/>
                <a:ea typeface="MS PGothic" panose="020B0600070205080204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19138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>
                <a:latin typeface="Calibri" pitchFamily="-84" charset="0"/>
                <a:ea typeface="MS PGothic" panose="020B0600070205080204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7B2E55-8F27-465D-9E85-595E20513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73206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pitchFamily="-8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B2E55-8F27-465D-9E85-595E2051334F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0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1B2B-10EC-4091-B2C6-2FABBC19E85B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EC7BF-F1BC-458D-9BB4-863B6F0088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22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FA31-F9A7-438C-8C32-615D80D7AD01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1A7B6-F3E7-4A89-9EC9-2FF1B7CBD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52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B194E-04E5-49E3-9B74-6302E3D46C99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34E17-C849-4436-96F0-4B804DEE8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67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084F-911E-4199-A4E3-51F1DF781376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DB095-6617-47C0-84C5-3A2D90D82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164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D4C7B-6B92-4B6E-B081-581013702370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5D2F6-1718-4A95-A0A1-A5C5882552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571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95ED9-F5BB-4AD7-95E4-4C72458039DF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58D76-4D68-4A65-AEED-6024422CB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8188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F6D05-1DE3-41A7-9FFD-465F787F1EEE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34C5E-1635-41D0-A43D-7C7D145B8E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835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F95C5-7828-4E01-AA25-14847C51547E}" type="datetime1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7C255-7557-443B-83D6-B7EFB6254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561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F7339-6132-47C9-883F-6B711AF11C9D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62781-06A7-421A-8E4B-059F671A7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345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A11E6-6EB2-479E-A43E-F960034AC9BB}" type="datetime1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120711-E545-4B6E-B64A-E86FD4279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0572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18D94-6B5A-4DFA-A35A-940885B9F0FA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EC71C-8F75-45DC-8E9B-AF56AC9E2A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76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" b="58420"/>
          <a:stretch>
            <a:fillRect/>
          </a:stretch>
        </p:blipFill>
        <p:spPr bwMode="auto">
          <a:xfrm>
            <a:off x="446088" y="382588"/>
            <a:ext cx="11757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D7C48-AB3C-4667-9EE4-8E52F3448B63}" type="datetime1">
              <a:rPr lang="en-US" smtClean="0"/>
              <a:t>2/3/2020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F4C1E-7230-4354-B061-991A6C81D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204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23D21-65C4-436D-A8B6-AB517E1EC828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A615D-B5D4-4086-990D-EDF5A13575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028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DC0DA-60B5-4EBD-A134-C7B72C1BC3B7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ABC7B-5A52-4BA2-9DF1-B6FDD4DF80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266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62A4-E1E8-4790-B7BD-859C4F30EE12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125B2-E3E4-4AF7-969E-505925865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2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1BBEF-7CEB-4535-8E3D-7E77E523D60A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170DE-7DE5-47DA-B912-923F9A42CC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265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E72A-8E4E-4351-B362-F7AB66D69C5E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AF6F1-1A45-4780-810F-980B402D6C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49649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DAE8A-4AE3-4AEE-A981-F61AC21CDBF8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482F0-3BF9-41ED-B2FE-37A0F5F73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7902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D133-47AE-4ABF-8D6F-B501F0E29CFA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EAF4B-1F75-4CB9-AB90-518145F657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622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BEAF8-6DC7-44A4-84BF-064C76CA6EAA}" type="datetime1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224CA-D04B-473C-9633-D3E91B9CA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483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F923-D672-4818-B657-D747D573B8DE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5219B-0C81-47D2-9A3A-6A4E84C33D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2631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840B-3C3F-4D5D-B7D7-2DAE80975F00}" type="datetime1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32246-640A-4B24-A7A3-7E6D2C4EF6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12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D27F-CCC8-442E-B6A0-8C3226CD7591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99314-0641-467B-BEF3-27D586D6B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617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1405F-5BBA-4321-B25C-B566E149A9D8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82C9D-646A-44AF-933F-0BAF465E9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18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4BFD-0FD3-4407-BBE8-7B237DD23852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7D17D-808A-4E82-BF73-BD02E2F73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008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EA40C-A495-47AB-B46E-F8CA4786F47F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C6F20-994F-4C0E-A892-CE975510EC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5766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B9BDC-0D21-4FBC-854B-94B2493FFEAF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C6437-1F8C-4D84-93AE-7463817BE9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79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8EF72-2926-4C11-BAAE-0A8812FCA4FD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26263-67E1-4B77-998C-C5EA5B0293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59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5A93-5D68-43A6-AA2B-059D6D375BBF}" type="datetime1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6BFA9-5D9C-4680-8ED8-0FAA4B798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89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0D7C8-7F6A-434C-863E-A14F629B372E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41DE8-6D74-4110-AFC5-477A3B3C3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54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4B317-01CC-4EF0-BF2A-C51CF804ADF8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51BAF-00EF-423F-8C49-975722394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00AD-892D-4D63-9CE3-AA64D4EA65FA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34554-B3B7-4795-B894-551416DE8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3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77888-27B0-42D3-8B96-FC27DF4693F8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A5804-D7B0-43FA-9615-56701F8519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28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7C99854-ED36-4B42-88E2-7BA1A877145A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6D7EE1-6BE2-42AA-995F-60E263301BA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122" r:id="rId2"/>
    <p:sldLayoutId id="2147484092" r:id="rId3"/>
    <p:sldLayoutId id="2147484093" r:id="rId4"/>
    <p:sldLayoutId id="2147484094" r:id="rId5"/>
    <p:sldLayoutId id="2147484095" r:id="rId6"/>
    <p:sldLayoutId id="2147484123" r:id="rId7"/>
    <p:sldLayoutId id="2147484096" r:id="rId8"/>
    <p:sldLayoutId id="2147484097" r:id="rId9"/>
    <p:sldLayoutId id="2147484098" r:id="rId10"/>
    <p:sldLayoutId id="2147484099" r:id="rId11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pitchFamily="-84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-84" charset="-128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C31477F-B68F-441C-8B19-15E3002F6EF0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316298E-4E55-4385-90D5-447ABF8845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pitchFamily="-84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-84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65ABA49-689D-495F-BC0C-731E12E13E08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FCAFE99-7EEC-4499-A572-3483C0040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pitchFamily="-84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ＭＳ Ｐゴシック" pitchFamily="34" charset="-128"/>
          <a:cs typeface="ＭＳ Ｐゴシック" pitchFamily="-8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ＭＳ Ｐゴシック" pitchFamily="-84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m.gov/policies/us-flag-shipping-requirements" TargetMode="External"/><Relationship Id="rId2" Type="http://schemas.openxmlformats.org/officeDocument/2006/relationships/hyperlink" Target="https://www.maritime.dot.gov/cargo-preference/civilian-agencies/shipping-guidance-%E2%80%93-ex-im-ban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mailto:cargo.marad@dot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m.gov/" TargetMode="External"/><Relationship Id="rId2" Type="http://schemas.openxmlformats.org/officeDocument/2006/relationships/hyperlink" Target="http://www.exim.gov/sites/default/files/forms/eib11-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im.gov/sites/default/files/forms/EIB15-01%20Certifications%20and%20Covenants%20for%20MT-LT%20Exporters%20Certificate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im.gov/tools-for-exporters/credit-administration-and-operations/disbursement-calculato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123rf.com/photo_10562988_a-fountain-pen-and-a-signature-on-yellow-paper-symbolic-of-closing-deal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im.gov/sites/default/files/forms/anti-lobbying-certificate-direct-loan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m.gov/tools-for-exporters/credit-administration-and-operations" TargetMode="External"/><Relationship Id="rId2" Type="http://schemas.openxmlformats.org/officeDocument/2006/relationships/hyperlink" Target="http://www.exim.gov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firstname.lastname@exim.gov" TargetMode="External"/><Relationship Id="rId4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123rf.com/photo_15735871_stack-of-paper-notes-in-various-color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123rf.com/photo_7876973_background-from-dollar-denominations-and-stack-of-money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123rf.com/photo_18586931_passenger-and-cargo-transportation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400175" y="3236913"/>
            <a:ext cx="7831138" cy="13255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B0F0"/>
                </a:solidFill>
                <a:latin typeface="Open Sans" pitchFamily="34" charset="0"/>
              </a:rPr>
              <a:t>Main Title of Presentation</a:t>
            </a:r>
            <a:br>
              <a:rPr lang="en-US" altLang="en-US" sz="3600">
                <a:solidFill>
                  <a:srgbClr val="00B0F0"/>
                </a:solidFill>
                <a:latin typeface="Open Sans Cond Light"/>
              </a:rPr>
            </a:br>
            <a:r>
              <a:rPr lang="en-US" altLang="en-US" sz="2800">
                <a:solidFill>
                  <a:srgbClr val="00B0F0"/>
                </a:solidFill>
                <a:latin typeface="Open Sans" pitchFamily="34" charset="0"/>
              </a:rPr>
              <a:t>Sub-heading</a:t>
            </a:r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1420813" y="4754563"/>
            <a:ext cx="6134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chemeClr val="bg1"/>
                </a:solidFill>
                <a:latin typeface="Open Sans" pitchFamily="34" charset="0"/>
              </a:rPr>
              <a:t>Name of Presenter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Open Sans" pitchFamily="34" charset="0"/>
              </a:rPr>
              <a:t>Title of Presenter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3000">
              <a:solidFill>
                <a:schemeClr val="bg1"/>
              </a:solidFill>
              <a:latin typeface="Open Sans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Open Sans" pitchFamily="34" charset="0"/>
              </a:rPr>
              <a:t>Date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4" t="1180" r="517" b="3200"/>
          <a:stretch>
            <a:fillRect/>
          </a:stretch>
        </p:blipFill>
        <p:spPr bwMode="auto">
          <a:xfrm>
            <a:off x="0" y="0"/>
            <a:ext cx="12511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8" y="5083175"/>
            <a:ext cx="2070100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5632450"/>
            <a:ext cx="46577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001294" y="1236663"/>
            <a:ext cx="7831138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itchFamily="34" charset="-128"/>
                <a:cs typeface="ＭＳ Ｐゴシック" pitchFamily="-84" charset="-128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ＭＳ Ｐゴシック" pitchFamily="34" charset="-128"/>
                <a:cs typeface="ＭＳ Ｐゴシック" pitchFamily="-84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ＭＳ Ｐゴシック" pitchFamily="34" charset="-128"/>
                <a:cs typeface="ＭＳ Ｐゴシック" pitchFamily="-84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ＭＳ Ｐゴシック" pitchFamily="34" charset="-128"/>
                <a:cs typeface="ＭＳ Ｐゴシック" pitchFamily="-84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  <a:ea typeface="ＭＳ Ｐゴシック" pitchFamily="34" charset="-128"/>
                <a:cs typeface="ＭＳ Ｐゴシック" pitchFamily="-84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r>
              <a:rPr lang="en-US" altLang="en-US" sz="4800" b="1">
                <a:solidFill>
                  <a:srgbClr val="00B0F0"/>
                </a:solidFill>
                <a:latin typeface="Open Sans" pitchFamily="34" charset="0"/>
              </a:rPr>
              <a:t>Medium-Term Guarantee Disbursement </a:t>
            </a:r>
            <a:r>
              <a:rPr lang="en-US" altLang="en-US" sz="4800" b="1" dirty="0">
                <a:solidFill>
                  <a:srgbClr val="00B0F0"/>
                </a:solidFill>
                <a:latin typeface="Open Sans" pitchFamily="34" charset="0"/>
              </a:rPr>
              <a:t>Process</a:t>
            </a:r>
            <a:endParaRPr lang="en-US" altLang="en-US" sz="2800" dirty="0">
              <a:solidFill>
                <a:srgbClr val="00B0F0"/>
              </a:solidFill>
              <a:latin typeface="Open Sans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001294" y="2855578"/>
            <a:ext cx="61341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3200" dirty="0">
                <a:solidFill>
                  <a:schemeClr val="bg1"/>
                </a:solidFill>
                <a:latin typeface="Open Sans" pitchFamily="34" charset="0"/>
              </a:rPr>
              <a:t>Credit Administration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8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322858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Evidence of Export:  U.S. Flag Shipping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523133" cy="465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174625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  Shipment on U.S. flag vessels is required for:</a:t>
            </a:r>
          </a:p>
          <a:p>
            <a:pPr>
              <a:lnSpc>
                <a:spcPct val="90000"/>
              </a:lnSpc>
            </a:pPr>
            <a:endParaRPr lang="en-US" dirty="0">
              <a:latin typeface="Open Sans"/>
            </a:endParaRP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 All Direct Loans</a:t>
            </a:r>
          </a:p>
          <a:p>
            <a:pPr marL="198437" lvl="2" indent="0">
              <a:lnSpc>
                <a:spcPct val="90000"/>
              </a:lnSpc>
              <a:buNone/>
            </a:pPr>
            <a:endParaRPr lang="en-US" dirty="0">
              <a:latin typeface="Open Sans"/>
            </a:endParaRPr>
          </a:p>
          <a:p>
            <a:pPr lvl="2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Guarantees over $20 million (excluding EXIM Exposure Fee) or (with some exceptions) repayment period of greater than seven (7) years </a:t>
            </a:r>
          </a:p>
          <a:p>
            <a:pPr>
              <a:lnSpc>
                <a:spcPct val="90000"/>
              </a:lnSpc>
            </a:pPr>
            <a:endParaRPr lang="en-US" dirty="0">
              <a:latin typeface="Open Sans"/>
            </a:endParaRPr>
          </a:p>
          <a:p>
            <a:pPr marL="342900" indent="-174625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 US Maritime Administration (MarAd) offers facilitation services to assist exporters and foreign buyers with obtaining suitable shipping arrangements on U.S.-flag vessels</a:t>
            </a:r>
          </a:p>
          <a:p>
            <a:pPr>
              <a:lnSpc>
                <a:spcPct val="90000"/>
              </a:lnSpc>
            </a:pPr>
            <a:endParaRPr lang="en-US" dirty="0">
              <a:latin typeface="Open Sans"/>
            </a:endParaRPr>
          </a:p>
          <a:p>
            <a:pPr marL="342900" indent="-174625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 EXIM strongly encourages  exporters/buyers to  contact U.S. flag carriers as early as possible to obtain bids for transporting their ocean-bound cargos in order to obtain the most favorable rates and shipping schedule</a:t>
            </a:r>
          </a:p>
        </p:txBody>
      </p:sp>
    </p:spTree>
    <p:extLst>
      <p:ext uri="{BB962C8B-B14F-4D97-AF65-F5344CB8AC3E}">
        <p14:creationId xmlns:p14="http://schemas.microsoft.com/office/powerpoint/2010/main" val="1545079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8689068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Evidence of Export:  U.S. Flag Shipping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400" y="1290638"/>
            <a:ext cx="11430000" cy="479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latin typeface="Open Sans"/>
              </a:rPr>
              <a:t>In some limited circumstances, foreign flag shipping will be permitted under a </a:t>
            </a:r>
            <a:r>
              <a:rPr lang="en-US" sz="2800" dirty="0" err="1">
                <a:latin typeface="Open Sans"/>
              </a:rPr>
              <a:t>MarAd</a:t>
            </a:r>
            <a:r>
              <a:rPr lang="en-US" sz="2800" dirty="0">
                <a:latin typeface="Open Sans"/>
              </a:rPr>
              <a:t> certification or determination.  For additional information, please refer to </a:t>
            </a:r>
            <a:r>
              <a:rPr lang="en-US" sz="2800" dirty="0">
                <a:latin typeface="Open Sans"/>
                <a:hlinkClick r:id="rId2"/>
              </a:rPr>
              <a:t>https://www.maritime.dot.gov/cargo-preference/civilian-agencies/shipping-guidance-%E2%80%93-ex-im-bank</a:t>
            </a:r>
            <a:endParaRPr lang="en-US" sz="2800" dirty="0">
              <a:latin typeface="Open Sans"/>
            </a:endParaRPr>
          </a:p>
          <a:p>
            <a:pPr>
              <a:lnSpc>
                <a:spcPct val="90000"/>
              </a:lnSpc>
            </a:pPr>
            <a:endParaRPr lang="en-US" sz="2800" dirty="0">
              <a:latin typeface="Open Sans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latin typeface="Open Sans"/>
              </a:rPr>
              <a:t>More details regarding EXIM’s shipping policy can be found at </a:t>
            </a:r>
            <a:r>
              <a:rPr lang="en-US" dirty="0">
                <a:latin typeface="Open Sans"/>
                <a:hlinkClick r:id="rId3"/>
              </a:rPr>
              <a:t>http://www.exim.gov/policies/us-flag-shipping-requirements</a:t>
            </a:r>
            <a:endParaRPr lang="en-US" dirty="0">
              <a:latin typeface="Open Sans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endParaRPr lang="en-US" sz="2800" dirty="0">
              <a:latin typeface="Open Sans"/>
            </a:endParaRP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>
                <a:latin typeface="Open Sans"/>
              </a:rPr>
              <a:t>Contact U.S. Maritime Administration at 202.366.4610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Open Sans"/>
              </a:rPr>
              <a:t>       or </a:t>
            </a:r>
            <a:r>
              <a:rPr lang="en-US" dirty="0">
                <a:latin typeface="Open Sans"/>
                <a:hlinkClick r:id="rId4"/>
              </a:rPr>
              <a:t>cargo.marad@dot.gov</a:t>
            </a:r>
            <a:endParaRPr lang="en-US" dirty="0">
              <a:latin typeface="Open Sans"/>
            </a:endParaRP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  <p:pic>
        <p:nvPicPr>
          <p:cNvPr id="4" name="Picture 5" descr="Government Policies -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089" y="5399997"/>
            <a:ext cx="2597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28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483725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Exporter’s Certificate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400" y="1290638"/>
            <a:ext cx="11531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>
                <a:latin typeface="Open Sans"/>
              </a:rPr>
              <a:t>The Exporter’s Certificate is a document unique to EXIM.</a:t>
            </a:r>
          </a:p>
          <a:p>
            <a:endParaRPr lang="en-US" sz="2000" dirty="0">
              <a:latin typeface="Open Sans"/>
            </a:endParaRPr>
          </a:p>
          <a:p>
            <a:r>
              <a:rPr lang="en-US" sz="2000" dirty="0">
                <a:latin typeface="Open Sans"/>
              </a:rPr>
              <a:t>Forms: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Current Exporter’s Certificate form is EIB 11-05 dated 06/2018: </a:t>
            </a:r>
            <a:r>
              <a:rPr lang="en-US" sz="2000" dirty="0">
                <a:latin typeface="Open Sans"/>
                <a:hlinkClick r:id="rId2"/>
              </a:rPr>
              <a:t>Form EIB 11-05</a:t>
            </a:r>
            <a:endParaRPr lang="en-US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Certifications and Covenants are now on </a:t>
            </a:r>
            <a:r>
              <a:rPr lang="en-US" sz="2000" dirty="0">
                <a:latin typeface="Open Sans"/>
                <a:hlinkClick r:id="rId3"/>
              </a:rPr>
              <a:t>www.exim.gov</a:t>
            </a:r>
            <a:r>
              <a:rPr lang="en-US" sz="2000" dirty="0">
                <a:latin typeface="Open Sans"/>
              </a:rPr>
              <a:t> as form EIB 15-05 dated 10/2015:  </a:t>
            </a:r>
            <a:r>
              <a:rPr lang="en-US" sz="2000" dirty="0">
                <a:latin typeface="Open Sans"/>
                <a:hlinkClick r:id="rId4"/>
              </a:rPr>
              <a:t>Form EIB 15-05</a:t>
            </a:r>
            <a:r>
              <a:rPr lang="en-US" sz="2000" dirty="0">
                <a:latin typeface="Open Sans"/>
              </a:rPr>
              <a:t>. These Certifications are incorporated into the Exporter’s Certificate as if fully set forth therein.</a:t>
            </a:r>
          </a:p>
          <a:p>
            <a:endParaRPr lang="en-US" sz="2000" dirty="0">
              <a:latin typeface="Open Sans"/>
            </a:endParaRPr>
          </a:p>
          <a:p>
            <a:r>
              <a:rPr lang="en-US" sz="2000" dirty="0">
                <a:latin typeface="Open Sans"/>
              </a:rPr>
              <a:t>Basic Requirements: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Issued by a U.S. company with a U.S. street address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No alterations or changes allowed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Copy of signed original acceptable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Signed by authorized officer of the U.S. company, including name and title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Signature must match name of signatory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Lists U.S. company’s contract(s) covered by loan or guarantee transaction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7695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568392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Exporter’s Certificate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400" y="1290638"/>
            <a:ext cx="114808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>
              <a:latin typeface="Open Sans"/>
            </a:endParaRPr>
          </a:p>
          <a:p>
            <a:r>
              <a:rPr lang="en-US" sz="2000" dirty="0">
                <a:latin typeface="Open Sans"/>
              </a:rPr>
              <a:t>Calculating the EXIM financed amount at disbursement:</a:t>
            </a:r>
          </a:p>
          <a:p>
            <a:endParaRPr lang="en-US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Apply the Disbursement Percentage from the Exporter’s Certificate to the U.S. exporter’s invoice value for eligible U.S. goods and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The financed amount may be less than approved by EXIM in the Annex B letter if the Disbursement Percentage from the Exporter’s Certificate is less than estimated in the Annex B 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The financed amount cannot exceed the amount on the Annex B letter for that U.S. exporter without EXIM’s prior approval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Open San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EXIM may require a higher cash payment </a:t>
            </a:r>
          </a:p>
          <a:p>
            <a:endParaRPr lang="en-US" sz="2000" dirty="0">
              <a:latin typeface="Open Sans"/>
            </a:endParaRPr>
          </a:p>
          <a:p>
            <a:endParaRPr lang="en-US" sz="2000" dirty="0">
              <a:latin typeface="Open Sans"/>
            </a:endParaRPr>
          </a:p>
          <a:p>
            <a:endParaRPr lang="en-US" sz="2000" dirty="0">
              <a:latin typeface="Open Sans"/>
            </a:endParaRPr>
          </a:p>
          <a:p>
            <a:r>
              <a:rPr lang="en-US" sz="2000" dirty="0">
                <a:latin typeface="Open Sans"/>
              </a:rPr>
              <a:t> 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  <p:pic>
        <p:nvPicPr>
          <p:cNvPr id="1028" name="Picture 4" descr="Image result for math symbols clipart free">
            <a:extLst>
              <a:ext uri="{FF2B5EF4-FFF2-40B4-BE49-F238E27FC236}">
                <a16:creationId xmlns:a16="http://schemas.microsoft.com/office/drawing/2014/main" id="{A662B8FF-305F-43B7-89E9-C3799EF0A0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9209" y="4763792"/>
            <a:ext cx="2266543" cy="211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711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568392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Exporter’s Certificate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400" y="1290638"/>
            <a:ext cx="114808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dirty="0">
              <a:latin typeface="Open Sans"/>
            </a:endParaRPr>
          </a:p>
          <a:p>
            <a:r>
              <a:rPr lang="en-US" sz="2000" dirty="0">
                <a:latin typeface="Open Sans"/>
              </a:rPr>
              <a:t>Material Changes to Part A Content: </a:t>
            </a:r>
          </a:p>
          <a:p>
            <a:r>
              <a:rPr lang="en-US" sz="2000" dirty="0">
                <a:latin typeface="Open Sans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Foreign content increases by more than 5% and exceeds 20% of  the Net Contract Price</a:t>
            </a:r>
          </a:p>
          <a:p>
            <a:pPr marL="1587" lvl="1" indent="0">
              <a:buNone/>
            </a:pPr>
            <a:endParaRPr lang="en-US" sz="200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Part A: Content table is recalculated using the Disbursement Calculator at </a:t>
            </a:r>
            <a:r>
              <a:rPr lang="en-US" sz="2000" dirty="0">
                <a:latin typeface="Open Sans"/>
                <a:hlinkClick r:id="rId2"/>
              </a:rPr>
              <a:t>http://www.exim.gov/tools-for-exporters/credit-administration-and-operations/disbursement-calculator</a:t>
            </a:r>
            <a:endParaRPr lang="en-US" sz="2000" dirty="0">
              <a:latin typeface="Open Sans"/>
            </a:endParaRPr>
          </a:p>
          <a:p>
            <a:pPr marL="1587" lvl="1" indent="0">
              <a:buNone/>
            </a:pPr>
            <a:endParaRPr lang="en-US" sz="200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Amended Exporter’s Certificate is required to be submitted</a:t>
            </a:r>
          </a:p>
          <a:p>
            <a:pPr marL="1587" lvl="1" indent="0">
              <a:buNone/>
            </a:pPr>
            <a:endParaRPr lang="en-US" sz="200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Revised Disbursement Percentage applies to all of U.S. exporter’s invoices going forward</a:t>
            </a:r>
          </a:p>
          <a:p>
            <a:pPr marL="1587" lvl="1" indent="0">
              <a:buNone/>
            </a:pPr>
            <a:endParaRPr lang="en-US" sz="200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At the end of the day, only U.S. content is financed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014453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576858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Exporter’s Certificate 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370733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Open San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Open Sans"/>
              </a:rPr>
              <a:t>Disclosures and Amendments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Open Sans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>
                <a:latin typeface="Open Sans"/>
              </a:rPr>
              <a:t>Disclosures or changes to the Exporter’s Certificate (EIB 11-05) or the Certifications and Covenants (EIB 15-05) may require an amended Exporter’s Certificate and prior EXIM approval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800" dirty="0">
              <a:latin typeface="Open Sans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>
                <a:latin typeface="Open Sans"/>
              </a:rPr>
              <a:t>Please refer to the “Changes” section of each form for specific guidance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  <p:pic>
        <p:nvPicPr>
          <p:cNvPr id="4" name="Picture 5" descr="Contracts : a fountain pen and a signature on yellow paper. symbolic of closing deals.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2355" y="4719156"/>
            <a:ext cx="2992438" cy="2011363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475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899959" y="506451"/>
            <a:ext cx="10485212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Anti-lobbying Certificate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72333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buNone/>
            </a:pPr>
            <a:endParaRPr lang="en-US" sz="2000" dirty="0">
              <a:latin typeface="Open Sans"/>
            </a:endParaRPr>
          </a:p>
          <a:p>
            <a:pPr marL="1587" lvl="1" indent="0">
              <a:buNone/>
            </a:pPr>
            <a:r>
              <a:rPr lang="en-US" dirty="0">
                <a:latin typeface="Open Sans"/>
              </a:rPr>
              <a:t>Anti-lobbying Certificate: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Required from U.S. exporters, local cost providers and ancillary service providers under direct loans if contract is $100,000 or greater</a:t>
            </a:r>
          </a:p>
          <a:p>
            <a:pPr lvl="2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Copy of a signed original is acceptable</a:t>
            </a:r>
          </a:p>
          <a:p>
            <a:pPr marL="198437" lvl="2" indent="0">
              <a:buNone/>
            </a:pPr>
            <a:r>
              <a:rPr lang="en-US" dirty="0">
                <a:latin typeface="Open Sans"/>
              </a:rPr>
              <a:t>	</a:t>
            </a:r>
          </a:p>
          <a:p>
            <a:pPr lvl="2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Form available on EXIM’s website: </a:t>
            </a:r>
            <a:r>
              <a:rPr lang="en-US" dirty="0">
                <a:latin typeface="Open Sans"/>
                <a:hlinkClick r:id="rId2"/>
              </a:rPr>
              <a:t>http://www.exim.gov/sites/default/files//forms/anti-lobbying-certificate-direct-loan.pdf</a:t>
            </a:r>
            <a:endParaRPr lang="en-US" dirty="0">
              <a:latin typeface="Open Sans"/>
            </a:endParaRPr>
          </a:p>
          <a:p>
            <a:pPr marL="198437" lvl="2" indent="0">
              <a:buNone/>
            </a:pPr>
            <a:endParaRPr lang="en-US" dirty="0">
              <a:latin typeface="Open Sans"/>
            </a:endParaRPr>
          </a:p>
          <a:p>
            <a:pPr marL="198437" lvl="2" indent="0">
              <a:buNone/>
            </a:pPr>
            <a:r>
              <a:rPr lang="en-US" dirty="0">
                <a:latin typeface="Open Sans"/>
              </a:rPr>
              <a:t>Note: Other participants in loan and guarantee transactions must sign an Anti-lobbying Certificate upfront</a:t>
            </a:r>
            <a:endParaRPr lang="fr-FR" dirty="0">
              <a:latin typeface="Open Sans"/>
            </a:endParaRP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69655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10681155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Medium-Term Guarantees: Disbursement Methods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97733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Open San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Open Sans"/>
              </a:rPr>
              <a:t>Three Methods of Disbursement: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u="sng" dirty="0">
                <a:latin typeface="Open Sans"/>
              </a:rPr>
              <a:t>Reimbursement</a:t>
            </a:r>
            <a:r>
              <a:rPr lang="en-US" sz="2000" dirty="0">
                <a:latin typeface="Open Sans"/>
              </a:rPr>
              <a:t> – to the borrower for the financed portion of payments to a U.S. exporter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u="sng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u="sng" dirty="0">
                <a:latin typeface="Open Sans"/>
              </a:rPr>
              <a:t>L/C Payment</a:t>
            </a:r>
            <a:r>
              <a:rPr lang="en-US" sz="2000" dirty="0">
                <a:latin typeface="Open Sans"/>
              </a:rPr>
              <a:t> – drawings by U.S. exporter under a letter of credit for the financed portion of goods and services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u="sng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u="sng" dirty="0">
                <a:latin typeface="Open Sans"/>
              </a:rPr>
              <a:t>Direct Disbursement</a:t>
            </a:r>
            <a:r>
              <a:rPr lang="en-US" sz="2000" dirty="0">
                <a:latin typeface="Open Sans"/>
              </a:rPr>
              <a:t> – direct payments by the lender to a U.S. exporter for the financed portion of goods and services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Open Sans"/>
            </a:endParaRPr>
          </a:p>
          <a:p>
            <a:pPr marL="56991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More than one disbursement method can be used under the same transaction</a:t>
            </a:r>
          </a:p>
          <a:p>
            <a:pPr marL="227013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Open Sans"/>
            </a:endParaRPr>
          </a:p>
          <a:p>
            <a:pPr marL="569913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Open Sans"/>
              </a:rPr>
              <a:t>Disbursements may not occur until EXIM declares the transaction legally effective, i.e. operative!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33166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10534196" cy="677863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chemeClr val="bg1"/>
                </a:solidFill>
                <a:latin typeface="Open Sans"/>
              </a:rPr>
              <a:t>Medium-Term Guarantees: Electronic Compliance Program</a:t>
            </a:r>
            <a:endParaRPr lang="en-US" altLang="en-US" sz="28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63867" cy="52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Open Sans"/>
              </a:rPr>
              <a:t>Electronic Compliance Program-EXIM Online (ECP- EOL) provides for electronic disbursement approval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Lender collects and reviews required disbursement documents for approved U.S. exporter(s)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Lender disburses and wires Exposure Fee to EXIM (unless paid upfront)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Lender submits disbursement information (ECP checklist) for approved U.S. exporter(s) electronically via secure website in EXIM Online (EOL)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EXIM relies on the Lender’s compliance certifications which are contained in the ECP checklist </a:t>
            </a: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person submitting request for disbursement approval binds the Lender</a:t>
            </a: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Open Sans"/>
              </a:rPr>
              <a:t>	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Electronic system assigns a disbursement identification number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78454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10060668" cy="677863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chemeClr val="bg1"/>
                </a:solidFill>
                <a:latin typeface="Open Sans"/>
              </a:rPr>
              <a:t>Medium-Term Guarantees: Electronic Compliance Program</a:t>
            </a:r>
            <a:endParaRPr lang="en-US" altLang="en-US" sz="28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97733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1" indent="-19685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Credit Administration receives electronic disbursement approval request</a:t>
            </a: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</a:rPr>
              <a:t>Reviews ECP checklist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</a:rPr>
              <a:t>Confirms receipt of Exposure Fee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</a:rPr>
              <a:t>Approves disbursement electronically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latin typeface="Open Sans"/>
              </a:rPr>
              <a:t>Disbursement approval posted on lender’s ECP-EOL page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000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Lender required to retain disbursement documents for 7 years beyond final repayment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PEFCO may purchase disbursements approved under ECP-EOL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Credit Administration conducts disbursement spot checks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2000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000" dirty="0">
                <a:latin typeface="Open Sans"/>
              </a:rPr>
              <a:t>Compliance review function is managed by the Credit Review and Compliance Division 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11401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627658" cy="677863"/>
          </a:xfrm>
        </p:spPr>
        <p:txBody>
          <a:bodyPr/>
          <a:lstStyle/>
          <a:p>
            <a:pPr algn="l" eaLnBrk="1" hangingPunct="1"/>
            <a:r>
              <a:rPr lang="en-US" altLang="en-US" sz="3200" dirty="0">
                <a:solidFill>
                  <a:schemeClr val="bg1"/>
                </a:solidFill>
                <a:latin typeface="Open Sans" pitchFamily="34" charset="0"/>
                <a:sym typeface="Noteworthy Light"/>
              </a:rPr>
              <a:t>Key Presentation Highlights </a:t>
            </a: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590867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2000" kern="0" dirty="0">
              <a:latin typeface="Open San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Introduction to Credit Administration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Required Disbursement Documents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Electronic Compliance Program: Medium-Term Guarantee Disbursements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Credit Administration Resources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99135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661525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Credit Administration Information on the Web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7"/>
            <a:ext cx="11497733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25000"/>
              </a:spcBef>
              <a:spcAft>
                <a:spcPct val="25000"/>
              </a:spcAft>
            </a:pPr>
            <a:endParaRPr lang="en-US" sz="2000" dirty="0">
              <a:latin typeface="Open Sans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dirty="0">
                <a:latin typeface="Open Sans"/>
              </a:rPr>
              <a:t>EXIM  web site:  </a:t>
            </a:r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latin typeface="Open Sans"/>
                <a:hlinkClick r:id="rId2"/>
              </a:rPr>
              <a:t>www.exim.gov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latin typeface="Open Sans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dirty="0">
                <a:latin typeface="Open Sans"/>
              </a:rPr>
              <a:t>Click on Tools for Exporters, then Credit Administration and Disbursements: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dirty="0">
                <a:latin typeface="Open Sans"/>
                <a:hlinkClick r:id="rId3"/>
              </a:rPr>
              <a:t>http://www.exim.gov/tools-for-exporters/credit-administration-and-operations</a:t>
            </a:r>
            <a:endParaRPr lang="en-US" dirty="0">
              <a:latin typeface="Open Sans"/>
            </a:endParaRPr>
          </a:p>
          <a:p>
            <a:pPr lvl="2"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EXIM Exporter’s Certificate and Disbursement Calculator</a:t>
            </a:r>
          </a:p>
          <a:p>
            <a:pPr lvl="2"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Fact Sheets</a:t>
            </a:r>
          </a:p>
          <a:p>
            <a:pPr lvl="2"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Description of the Electronic Compliance Program</a:t>
            </a:r>
          </a:p>
          <a:p>
            <a:pPr lvl="2"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Presentation on disbursement procedures </a:t>
            </a:r>
          </a:p>
          <a:p>
            <a:pPr lvl="2">
              <a:spcBef>
                <a:spcPct val="25000"/>
              </a:spcBef>
              <a:spcAft>
                <a:spcPct val="2500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Letter of credit sample proviso wording</a:t>
            </a:r>
          </a:p>
        </p:txBody>
      </p:sp>
    </p:spTree>
    <p:extLst>
      <p:ext uri="{BB962C8B-B14F-4D97-AF65-F5344CB8AC3E}">
        <p14:creationId xmlns:p14="http://schemas.microsoft.com/office/powerpoint/2010/main" val="1241428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7" b="21027"/>
          <a:stretch>
            <a:fillRect/>
          </a:stretch>
        </p:blipFill>
        <p:spPr bwMode="auto">
          <a:xfrm>
            <a:off x="0" y="3294063"/>
            <a:ext cx="12192000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706813" y="6232525"/>
            <a:ext cx="4833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043673"/>
                </a:solidFill>
                <a:latin typeface="Open Sans" pitchFamily="34" charset="0"/>
              </a:rPr>
              <a:t>©2015 Export-Import Bank of the United States</a:t>
            </a:r>
          </a:p>
        </p:txBody>
      </p:sp>
      <p:pic>
        <p:nvPicPr>
          <p:cNvPr id="1638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3741738"/>
            <a:ext cx="2311400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5583238"/>
            <a:ext cx="2311400" cy="1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3698875" y="3868738"/>
            <a:ext cx="562133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Open Sans" pitchFamily="34" charset="0"/>
              </a:rPr>
              <a:t>www.exim.gov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bg1"/>
                </a:solidFill>
                <a:latin typeface="Open Sans" pitchFamily="34" charset="0"/>
              </a:rPr>
              <a:t>1-800-565-3946 (EXIM)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365500" y="3732213"/>
            <a:ext cx="0" cy="137795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76060" y="88167"/>
            <a:ext cx="10695441" cy="3606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4114800" algn="l"/>
                <a:tab pos="6400800" algn="l"/>
              </a:tabLst>
            </a:pPr>
            <a:r>
              <a:rPr lang="en-US" sz="2000" dirty="0">
                <a:latin typeface="Open Sans"/>
              </a:rPr>
              <a:t>Senior Vice President (OBAF)		                           David Sena               202 565 3272</a:t>
            </a:r>
          </a:p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5940425" algn="l"/>
              </a:tabLst>
            </a:pPr>
            <a:r>
              <a:rPr lang="en-US" sz="2000" dirty="0">
                <a:latin typeface="Open Sans"/>
              </a:rPr>
              <a:t>Vice President 			Donna Schneider    202 565 3612 	</a:t>
            </a:r>
          </a:p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4114800" algn="l"/>
                <a:tab pos="5940425" algn="l"/>
                <a:tab pos="6400800" algn="l"/>
              </a:tabLst>
            </a:pPr>
            <a:r>
              <a:rPr lang="en-US" sz="2000" dirty="0">
                <a:latin typeface="Open Sans"/>
              </a:rPr>
              <a:t>Credit Administration Officer		Kit Arendt		202 565 3480</a:t>
            </a:r>
          </a:p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4114800" algn="l"/>
                <a:tab pos="5940425" algn="l"/>
              </a:tabLst>
            </a:pPr>
            <a:r>
              <a:rPr lang="en-US" sz="2000" dirty="0">
                <a:latin typeface="Open Sans"/>
              </a:rPr>
              <a:t>Credit Administrator</a:t>
            </a:r>
            <a:r>
              <a:rPr lang="en-US" sz="2000" i="1" dirty="0">
                <a:latin typeface="Open Sans"/>
              </a:rPr>
              <a:t>    </a:t>
            </a:r>
            <a:r>
              <a:rPr lang="en-US" sz="2000" dirty="0">
                <a:latin typeface="Open Sans"/>
              </a:rPr>
              <a:t>				Judy McClain	202 565 3482</a:t>
            </a:r>
          </a:p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4114800" algn="l"/>
                <a:tab pos="5940425" algn="l"/>
              </a:tabLst>
            </a:pPr>
            <a:endParaRPr lang="en-US" sz="2000" dirty="0">
              <a:latin typeface="Open Sans"/>
            </a:endParaRPr>
          </a:p>
          <a:p>
            <a:pPr marL="3384550" indent="-3384550">
              <a:buClr>
                <a:schemeClr val="hlink"/>
              </a:buClr>
              <a:buNone/>
              <a:tabLst>
                <a:tab pos="3308350" algn="r"/>
                <a:tab pos="4114800" algn="l"/>
                <a:tab pos="5940425" algn="l"/>
              </a:tabLst>
            </a:pPr>
            <a:r>
              <a:rPr lang="en-US" sz="2000" b="1" i="1" dirty="0">
                <a:latin typeface="Open Sans"/>
              </a:rPr>
              <a:t>E-mail addresses at EXIM:</a:t>
            </a:r>
            <a:r>
              <a:rPr lang="en-US" sz="2000" b="1" dirty="0">
                <a:latin typeface="Open Sans"/>
              </a:rPr>
              <a:t>  	</a:t>
            </a:r>
            <a:r>
              <a:rPr lang="en-US" sz="2000" b="1" dirty="0">
                <a:latin typeface="Open Sans"/>
                <a:hlinkClick r:id="rId5"/>
              </a:rPr>
              <a:t>firstname.lastname@exim.gov</a:t>
            </a:r>
            <a:endParaRPr lang="en-US" sz="2000" b="1" dirty="0">
              <a:latin typeface="Open Sans"/>
            </a:endParaRPr>
          </a:p>
          <a:p>
            <a:pPr marL="3384550" indent="-3384550">
              <a:buClr>
                <a:schemeClr val="hlink"/>
              </a:buClr>
              <a:buNone/>
              <a:tabLst>
                <a:tab pos="3308350" algn="r"/>
                <a:tab pos="5940425" algn="l"/>
              </a:tabLst>
            </a:pPr>
            <a:endParaRPr lang="en-US" sz="2000" b="1" dirty="0">
              <a:latin typeface="Open Sans"/>
            </a:endParaRPr>
          </a:p>
          <a:p>
            <a:pPr marL="3384550" lvl="1" indent="-3384550">
              <a:spcBef>
                <a:spcPts val="1000"/>
              </a:spcBef>
              <a:buClr>
                <a:schemeClr val="hlink"/>
              </a:buClr>
              <a:buNone/>
              <a:tabLst>
                <a:tab pos="3308350" algn="r"/>
                <a:tab pos="5940425" algn="l"/>
              </a:tabLst>
            </a:pPr>
            <a:r>
              <a:rPr lang="en-US" sz="2000" dirty="0">
                <a:latin typeface="Open Sans"/>
              </a:rPr>
              <a:t>For ECP, if password has expired or technical assistance is needed, contact Judy McClain. </a:t>
            </a:r>
          </a:p>
          <a:p>
            <a:pPr marL="3384550" indent="-3384550">
              <a:buClr>
                <a:schemeClr val="hlink"/>
              </a:buClr>
              <a:buNone/>
              <a:tabLst>
                <a:tab pos="3308350" algn="r"/>
                <a:tab pos="5940425" algn="l"/>
              </a:tabLst>
            </a:pPr>
            <a:endParaRPr lang="en-US" sz="2000" b="1" dirty="0">
              <a:latin typeface="Open Sans"/>
            </a:endParaRPr>
          </a:p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5940425" algn="l"/>
              </a:tabLst>
            </a:pPr>
            <a:endParaRPr lang="en-US" sz="2000" dirty="0">
              <a:latin typeface="Open Sans"/>
            </a:endParaRPr>
          </a:p>
          <a:p>
            <a:pPr marL="3384550" indent="-3384550">
              <a:buClr>
                <a:schemeClr val="hlink"/>
              </a:buClr>
              <a:buFont typeface="Wingdings" pitchFamily="2" charset="2"/>
              <a:buNone/>
              <a:tabLst>
                <a:tab pos="3308350" algn="r"/>
                <a:tab pos="5940425" algn="l"/>
              </a:tabLst>
            </a:pPr>
            <a:endParaRPr lang="en-US" sz="20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05166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627658" cy="677863"/>
          </a:xfrm>
        </p:spPr>
        <p:txBody>
          <a:bodyPr/>
          <a:lstStyle/>
          <a:p>
            <a:pPr algn="l" eaLnBrk="1" hangingPunct="1"/>
            <a:r>
              <a:rPr lang="en-US" altLang="en-US" sz="3200" dirty="0">
                <a:solidFill>
                  <a:schemeClr val="bg1"/>
                </a:solidFill>
                <a:latin typeface="Open Sans" pitchFamily="34" charset="0"/>
                <a:sym typeface="Noteworthy Light"/>
              </a:rPr>
              <a:t>Introduction to Credit Administration</a:t>
            </a: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5908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>
                <a:latin typeface="Open Sans"/>
              </a:rPr>
              <a:t>Responsibilities of Credit Administration, a division under the Office of Board Authorized Finance  (OBAF):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kern="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kern="0" dirty="0">
                <a:latin typeface="Open Sans"/>
              </a:rPr>
              <a:t>Approves medium-term guarantee disbursements</a:t>
            </a:r>
          </a:p>
          <a:p>
            <a:pPr marL="1587" lvl="1" indent="0">
              <a:buFont typeface="Arial" charset="0"/>
              <a:buNone/>
            </a:pPr>
            <a:endParaRPr lang="en-US" kern="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kern="0" dirty="0">
                <a:latin typeface="Open Sans"/>
              </a:rPr>
              <a:t>Approves L/Cs and reimbursements for loans and long-term guarantees</a:t>
            </a:r>
          </a:p>
          <a:p>
            <a:pPr marL="1587" lvl="1" indent="0">
              <a:buFont typeface="Arial" charset="0"/>
              <a:buNone/>
            </a:pPr>
            <a:endParaRPr lang="en-US" kern="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kern="0" dirty="0">
                <a:latin typeface="Open Sans"/>
              </a:rPr>
              <a:t>Acts as “Gatekeeper” for foreign content and other EXIM policies</a:t>
            </a:r>
          </a:p>
          <a:p>
            <a:pPr marL="1587" lvl="1" indent="0">
              <a:buFont typeface="Arial" charset="0"/>
              <a:buNone/>
            </a:pPr>
            <a:r>
              <a:rPr lang="en-US" kern="0" dirty="0">
                <a:latin typeface="Open Sans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kern="0" dirty="0">
                <a:latin typeface="Open Sans"/>
              </a:rPr>
              <a:t>Ensures compliance with U.S. flag shipping requirements as per P.R. 17</a:t>
            </a:r>
          </a:p>
          <a:p>
            <a:pPr marL="1587" lvl="1" indent="0">
              <a:buFont typeface="Arial" charset="0"/>
              <a:buNone/>
            </a:pPr>
            <a:endParaRPr lang="en-US" kern="0" dirty="0">
              <a:latin typeface="Open Sans"/>
            </a:endParaRPr>
          </a:p>
          <a:p>
            <a:pPr lvl="1">
              <a:buFont typeface="Arial" pitchFamily="34" charset="0"/>
              <a:buChar char="•"/>
            </a:pPr>
            <a:r>
              <a:rPr lang="en-US" kern="0" dirty="0">
                <a:latin typeface="Open Sans"/>
              </a:rPr>
              <a:t>Provides training and assistance to lenders, borrowers and exporters before and after disbursements begin</a:t>
            </a:r>
          </a:p>
        </p:txBody>
      </p:sp>
    </p:spTree>
    <p:extLst>
      <p:ext uri="{BB962C8B-B14F-4D97-AF65-F5344CB8AC3E}">
        <p14:creationId xmlns:p14="http://schemas.microsoft.com/office/powerpoint/2010/main" val="325519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636125" cy="677863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chemeClr val="bg1"/>
                </a:solidFill>
                <a:latin typeface="Open Sans"/>
              </a:rPr>
              <a:t>Required Disbursement Documents for U.S. Exports</a:t>
            </a:r>
            <a:endParaRPr lang="en-US" altLang="en-US" sz="28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38467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>
                <a:latin typeface="Open Sans"/>
              </a:rPr>
              <a:t>“</a:t>
            </a:r>
            <a:r>
              <a:rPr lang="en-US" dirty="0">
                <a:latin typeface="Open Sans"/>
              </a:rPr>
              <a:t>Disbursements against documents” is the underlying premise of EXIM financing.</a:t>
            </a:r>
          </a:p>
          <a:p>
            <a:endParaRPr lang="en-US" dirty="0">
              <a:latin typeface="Open Sans"/>
            </a:endParaRPr>
          </a:p>
          <a:p>
            <a:r>
              <a:rPr lang="en-US" dirty="0">
                <a:latin typeface="Open Sans"/>
              </a:rPr>
              <a:t>Five standard required documents for U.S. exports: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U.S. invoice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Evidence of payment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Evidence of export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Exporter’s Certificate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Anti-lobbying Certificate:  direct loans only</a:t>
            </a:r>
          </a:p>
        </p:txBody>
      </p:sp>
      <p:pic>
        <p:nvPicPr>
          <p:cNvPr id="4" name="Picture 7" descr="Stacks Of Paper : Stack of paper notes in various colors 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628" y="2999984"/>
            <a:ext cx="2164457" cy="22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13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7230707" cy="677863"/>
          </a:xfrm>
        </p:spPr>
        <p:txBody>
          <a:bodyPr/>
          <a:lstStyle/>
          <a:p>
            <a:pPr algn="l" eaLnBrk="1" hangingPunct="1"/>
            <a:r>
              <a:rPr lang="en-US" sz="2800" dirty="0">
                <a:solidFill>
                  <a:schemeClr val="bg1"/>
                </a:solidFill>
                <a:latin typeface="Open Sans"/>
              </a:rPr>
              <a:t>Disbursement Documents:  U.S. Invoices</a:t>
            </a:r>
            <a:endParaRPr lang="en-US" altLang="en-US" sz="28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400" y="1290638"/>
            <a:ext cx="85598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Open Sans"/>
              </a:rPr>
              <a:t>Invoice requirements: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Issued by a U.S. exporter approved by EXIM 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U.S. address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Addressed to foreign buyer approved by EXIM 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Requests payment for U.S. goods/services approved by EXIM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Commercial/payment invoice not pro forma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Copies are acceptable</a:t>
            </a:r>
          </a:p>
        </p:txBody>
      </p:sp>
    </p:spTree>
    <p:extLst>
      <p:ext uri="{BB962C8B-B14F-4D97-AF65-F5344CB8AC3E}">
        <p14:creationId xmlns:p14="http://schemas.microsoft.com/office/powerpoint/2010/main" val="83004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8622779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U.S. Invoices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21533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>
                <a:latin typeface="Open Sans"/>
              </a:rPr>
              <a:t>Pre-export Payment Invoices:  Additional Requirements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Invoice for work performed by U.S. exporter prior to export of specialized goods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Pre-export payments must be pre-authorized by EXIM 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Disbursements for pre-export payments prior to export may not exceed percentage set by EXIM </a:t>
            </a:r>
          </a:p>
          <a:p>
            <a:endParaRPr lang="en-US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Value of work performed must equal amount invoiced per certification in Exporter’s Certificate</a:t>
            </a:r>
          </a:p>
        </p:txBody>
      </p:sp>
    </p:spTree>
    <p:extLst>
      <p:ext uri="{BB962C8B-B14F-4D97-AF65-F5344CB8AC3E}">
        <p14:creationId xmlns:p14="http://schemas.microsoft.com/office/powerpoint/2010/main" val="419891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585325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Evidence of Payment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38467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Open Sans"/>
            </a:endParaRP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Open Sans"/>
              </a:rPr>
              <a:t>Acceptable evidences of payment:</a:t>
            </a: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Copy of commercial bank’s advice of payment to U.S. exporter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Copy of both sides of a canceled check made payable to U.S. exporter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Letter from U.S. exporter confirming payment of invoices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List of invoices and amounts paid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Invoice stamped “paid” and paid stamp signed by exporter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Copies are acceptable</a:t>
            </a:r>
          </a:p>
          <a:p>
            <a:pPr marL="1587" lvl="1" indent="0">
              <a:buFont typeface="Arial" charset="0"/>
              <a:buNone/>
            </a:pPr>
            <a:endParaRPr lang="en-US" sz="2000" kern="0" dirty="0">
              <a:latin typeface="Open Sans"/>
            </a:endParaRPr>
          </a:p>
        </p:txBody>
      </p:sp>
      <p:pic>
        <p:nvPicPr>
          <p:cNvPr id="4" name="Picture 5" descr="Background from dollar denominations and stack of money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65191" y="4053538"/>
            <a:ext cx="2479675" cy="1654175"/>
          </a:xfrm>
          <a:prstGeom prst="rect">
            <a:avLst/>
          </a:prstGeom>
          <a:noFill/>
          <a:ln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13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5" y="527050"/>
            <a:ext cx="9619192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Disbursement Documents:  Evidence of Export</a:t>
            </a:r>
            <a:b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altLang="en-US" sz="3200" dirty="0">
              <a:solidFill>
                <a:schemeClr val="bg1"/>
              </a:solidFill>
              <a:latin typeface="Open Sans" pitchFamily="34" charset="0"/>
              <a:ea typeface="Open Sans" panose="020B0606030504020204" pitchFamily="34" charset="0"/>
              <a:cs typeface="Open Sans" panose="020B0606030504020204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463867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Open Sans"/>
            </a:endParaRP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Open Sans"/>
              </a:rPr>
              <a:t>Examples of evidence of export for U.S. goods:</a:t>
            </a: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Signed, dated, clean onboard ocean bill of lading</a:t>
            </a: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Signed, dated air or rail waybill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Signed, dated truck bill of lading</a:t>
            </a:r>
          </a:p>
          <a:p>
            <a:pPr marL="1587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Open Sans"/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For Mexico, truck bill of lading may show delivery to </a:t>
            </a:r>
          </a:p>
          <a:p>
            <a:pPr marL="198437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Open Sans"/>
              </a:rPr>
              <a:t>    U.S. border city if goods are consigned to Mexican buyer </a:t>
            </a:r>
          </a:p>
          <a:p>
            <a:pPr marL="198437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Open Sans"/>
              </a:rPr>
              <a:t>    or their freight forwarder </a:t>
            </a:r>
          </a:p>
          <a:p>
            <a:pPr marL="198437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Open San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latin typeface="Open Sans"/>
              </a:rPr>
              <a:t>Copies are acceptable</a:t>
            </a:r>
          </a:p>
        </p:txBody>
      </p:sp>
      <p:pic>
        <p:nvPicPr>
          <p:cNvPr id="5" name="Picture 5" descr="Airplane With Cargo : Passenger and cargo transportations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706" y="1695572"/>
            <a:ext cx="3097987" cy="258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56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610725" cy="677863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bg1"/>
                </a:solidFill>
                <a:latin typeface="Open Sans"/>
              </a:rPr>
              <a:t>Disbursement Documents:  Evidence of Export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  <p:sp>
        <p:nvSpPr>
          <p:cNvPr id="9" name="Rectangle 14"/>
          <p:cNvSpPr txBox="1">
            <a:spLocks noChangeArrowheads="1"/>
          </p:cNvSpPr>
          <p:nvPr/>
        </p:nvSpPr>
        <p:spPr bwMode="gray">
          <a:xfrm>
            <a:off x="406399" y="1290638"/>
            <a:ext cx="11565467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6850" indent="-195263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▪"/>
              <a:defRPr sz="2400">
                <a:solidFill>
                  <a:schemeClr val="tx1"/>
                </a:solidFill>
                <a:latin typeface="+mn-lt"/>
              </a:defRPr>
            </a:lvl2pPr>
            <a:lvl3pPr marL="466725" indent="-268288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627063" indent="-1587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▫"/>
              <a:defRPr sz="2400">
                <a:solidFill>
                  <a:schemeClr val="tx1"/>
                </a:solidFill>
                <a:latin typeface="+mn-lt"/>
              </a:defRPr>
            </a:lvl4pPr>
            <a:lvl5pPr marL="7620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5pPr>
            <a:lvl6pPr marL="12192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6pPr>
            <a:lvl7pPr marL="16764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7pPr>
            <a:lvl8pPr marL="21336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8pPr>
            <a:lvl9pPr marL="2590800" indent="-133350" algn="l" defTabSz="912813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-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>
                <a:latin typeface="Open Sans"/>
              </a:rPr>
              <a:t>Helpful information about bills of lading and waybills:</a:t>
            </a:r>
          </a:p>
          <a:p>
            <a:endParaRPr lang="en-US" sz="2200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latin typeface="Open Sans"/>
              </a:rPr>
              <a:t>Must show shipment from the U.S. to buyer’s country approved by EXIM </a:t>
            </a:r>
          </a:p>
          <a:p>
            <a:endParaRPr lang="en-US" sz="2200" dirty="0">
              <a:latin typeface="Open Sans"/>
            </a:endParaRPr>
          </a:p>
          <a:p>
            <a:pPr marL="539750" lvl="1" indent="-342900">
              <a:buFont typeface="Arial" pitchFamily="34" charset="0"/>
              <a:buChar char="•"/>
            </a:pPr>
            <a:r>
              <a:rPr lang="en-US" sz="2200" dirty="0">
                <a:latin typeface="Open Sans"/>
              </a:rPr>
              <a:t>Transshipment is acceptable</a:t>
            </a:r>
          </a:p>
          <a:p>
            <a:pPr marL="539750" lvl="1" indent="-342900">
              <a:buFont typeface="Arial" pitchFamily="34" charset="0"/>
              <a:buChar char="•"/>
            </a:pPr>
            <a:endParaRPr lang="en-US" sz="2200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latin typeface="Open Sans"/>
              </a:rPr>
              <a:t>Must be signed by third-party: carrier, freight forwarder or shipping agent</a:t>
            </a:r>
          </a:p>
          <a:p>
            <a:endParaRPr lang="en-US" sz="2200" dirty="0">
              <a:latin typeface="Open Sans"/>
            </a:endParaRPr>
          </a:p>
          <a:p>
            <a:pPr marL="539750" lvl="1" indent="-342900">
              <a:buFont typeface="Arial" pitchFamily="34" charset="0"/>
              <a:buChar char="•"/>
            </a:pPr>
            <a:r>
              <a:rPr lang="en-US" sz="2200" dirty="0">
                <a:latin typeface="Open Sans"/>
              </a:rPr>
              <a:t>“Signed” includes handwritten, electronic, digital signature, or other methods of authentication</a:t>
            </a:r>
          </a:p>
          <a:p>
            <a:pPr lvl="1" indent="0">
              <a:buNone/>
            </a:pPr>
            <a:endParaRPr lang="en-US" sz="2200" dirty="0">
              <a:latin typeface="Open Sans"/>
            </a:endParaRPr>
          </a:p>
          <a:p>
            <a:pPr marL="809625" lvl="2" indent="-342900">
              <a:buFont typeface="Arial" pitchFamily="34" charset="0"/>
              <a:buChar char="•"/>
            </a:pPr>
            <a:r>
              <a:rPr lang="en-US" sz="2200" dirty="0">
                <a:latin typeface="Open Sans"/>
              </a:rPr>
              <a:t>Refer to UCP 600 for Documentary Credits, Article 3, for a useful description</a:t>
            </a:r>
          </a:p>
          <a:p>
            <a:pPr marL="539750" lvl="1" indent="-342900">
              <a:buFont typeface="Arial" pitchFamily="34" charset="0"/>
              <a:buChar char="•"/>
            </a:pPr>
            <a:endParaRPr lang="en-US" sz="2200" dirty="0">
              <a:latin typeface="Open San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>
                <a:latin typeface="Open Sans"/>
              </a:rPr>
              <a:t>Freight forwarder’s receipts and customs documents (e.g. </a:t>
            </a:r>
            <a:r>
              <a:rPr lang="en-US" sz="2200" dirty="0" err="1">
                <a:latin typeface="Open Sans"/>
              </a:rPr>
              <a:t>pedimentos</a:t>
            </a:r>
            <a:r>
              <a:rPr lang="en-US" sz="2200" dirty="0">
                <a:latin typeface="Open Sans"/>
              </a:rPr>
              <a:t>) are not acceptable</a:t>
            </a:r>
          </a:p>
          <a:p>
            <a:pPr marL="1587" lvl="1" indent="0">
              <a:buFont typeface="Arial" charset="0"/>
              <a:buNone/>
            </a:pPr>
            <a:endParaRPr lang="en-US" sz="2200" kern="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67125342"/>
      </p:ext>
    </p:extLst>
  </p:cSld>
  <p:clrMapOvr>
    <a:masterClrMapping/>
  </p:clrMapOvr>
</p:sld>
</file>

<file path=ppt/theme/theme1.xml><?xml version="1.0" encoding="utf-8"?>
<a:theme xmlns:a="http://schemas.openxmlformats.org/drawingml/2006/main" name="The Disbursement Process PP - Dec 2015 (new templat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Disbursement Process PP - Dec 2015 (new template)</Template>
  <TotalTime>531</TotalTime>
  <Words>1517</Words>
  <Application>Microsoft Office PowerPoint</Application>
  <PresentationFormat>Widescreen</PresentationFormat>
  <Paragraphs>256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Open Sans</vt:lpstr>
      <vt:lpstr>Open Sans Cond Light</vt:lpstr>
      <vt:lpstr>Wingdings</vt:lpstr>
      <vt:lpstr>The Disbursement Process PP - Dec 2015 (new template)</vt:lpstr>
      <vt:lpstr>Custom Design</vt:lpstr>
      <vt:lpstr>1_Custom Design</vt:lpstr>
      <vt:lpstr>Main Title of Presentation Sub-heading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ExIm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Disbursement Process</dc:title>
  <dc:creator>Donna L. Schneider</dc:creator>
  <cp:lastModifiedBy>Donna Schneider</cp:lastModifiedBy>
  <cp:revision>78</cp:revision>
  <cp:lastPrinted>2017-04-13T12:05:03Z</cp:lastPrinted>
  <dcterms:created xsi:type="dcterms:W3CDTF">2015-12-21T14:21:04Z</dcterms:created>
  <dcterms:modified xsi:type="dcterms:W3CDTF">2020-02-03T19:08:37Z</dcterms:modified>
</cp:coreProperties>
</file>